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64" r:id="rId2"/>
    <p:sldId id="266" r:id="rId3"/>
    <p:sldId id="271" r:id="rId4"/>
    <p:sldId id="261" r:id="rId5"/>
    <p:sldId id="262" r:id="rId6"/>
    <p:sldId id="267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7E24"/>
    <a:srgbClr val="E51B8E"/>
    <a:srgbClr val="0A9A2C"/>
    <a:srgbClr val="FF0066"/>
    <a:srgbClr val="F68C22"/>
    <a:srgbClr val="71D030"/>
    <a:srgbClr val="DE7C8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8305800" cy="5401479"/>
          </a:xfrm>
          <a:prstGeom prst="rect">
            <a:avLst/>
          </a:prstGeom>
          <a:ln w="19050">
            <a:solidFill>
              <a:srgbClr val="E51B8E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ta-IN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ta-IN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latin typeface="Arial Unicode MS" panose="020B060402020202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lang="ta-IN" sz="3200" dirty="0" smtClean="0">
                <a:solidFill>
                  <a:srgbClr val="087E24"/>
                </a:solidFill>
              </a:rPr>
              <a:t>தொடக்க நிலை – </a:t>
            </a:r>
            <a:r>
              <a:rPr lang="ta-IN" sz="3200" dirty="0" smtClean="0">
                <a:solidFill>
                  <a:srgbClr val="087E24"/>
                </a:solidFill>
              </a:rPr>
              <a:t>அறிவியல்</a:t>
            </a:r>
            <a:r>
              <a:rPr lang="en-US" sz="3200" dirty="0" smtClean="0">
                <a:solidFill>
                  <a:srgbClr val="087E24"/>
                </a:solidFill>
              </a:rPr>
              <a:t> </a:t>
            </a:r>
            <a:r>
              <a:rPr lang="ta-IN" dirty="0" smtClean="0">
                <a:solidFill>
                  <a:srgbClr val="087E24"/>
                </a:solidFill>
              </a:rPr>
              <a:t/>
            </a:r>
            <a:br>
              <a:rPr lang="ta-IN" dirty="0" smtClean="0">
                <a:solidFill>
                  <a:srgbClr val="087E24"/>
                </a:solidFill>
              </a:rPr>
            </a:br>
            <a:endParaRPr lang="ta-IN" dirty="0" smtClean="0">
              <a:solidFill>
                <a:srgbClr val="087E24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ta-IN" dirty="0" smtClean="0"/>
              <a:t> </a:t>
            </a:r>
          </a:p>
          <a:p>
            <a:pPr algn="ctr">
              <a:lnSpc>
                <a:spcPct val="150000"/>
              </a:lnSpc>
            </a:pPr>
            <a:r>
              <a:rPr lang="ta-IN" sz="3600" b="1" dirty="0" smtClean="0">
                <a:solidFill>
                  <a:srgbClr val="E51B8E"/>
                </a:solidFill>
              </a:rPr>
              <a:t>பங்கேற்பாளர்களுக்கான குழுச் செயல்பாடுகள்</a:t>
            </a:r>
          </a:p>
          <a:p>
            <a:pPr algn="ctr">
              <a:lnSpc>
                <a:spcPct val="150000"/>
              </a:lnSpc>
            </a:pPr>
            <a:r>
              <a:rPr lang="en-US" dirty="0" smtClean="0"/>
              <a:t>	</a:t>
            </a:r>
          </a:p>
          <a:p>
            <a:pPr algn="just"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1"/>
            <a:ext cx="8229600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a-IN" sz="2400" b="1" dirty="0" smtClean="0">
                <a:solidFill>
                  <a:srgbClr val="087E24"/>
                </a:solidFill>
              </a:rPr>
              <a:t>பங்கேற்பாளர்களுக்கான </a:t>
            </a:r>
            <a:endParaRPr lang="en-US" sz="2400" b="1" dirty="0" smtClean="0">
              <a:solidFill>
                <a:srgbClr val="087E24"/>
              </a:solidFill>
            </a:endParaRPr>
          </a:p>
          <a:p>
            <a:pPr algn="ctr"/>
            <a:r>
              <a:rPr lang="ta-IN" sz="2400" b="1" dirty="0" smtClean="0">
                <a:solidFill>
                  <a:srgbClr val="087E24"/>
                </a:solidFill>
              </a:rPr>
              <a:t>குழுச் செயல்பாடுகள்</a:t>
            </a:r>
          </a:p>
          <a:p>
            <a:pPr algn="ctr"/>
            <a:endParaRPr lang="ta-IN" sz="2000" b="1" dirty="0" smtClean="0"/>
          </a:p>
          <a:p>
            <a:pPr algn="just">
              <a:lnSpc>
                <a:spcPct val="150000"/>
              </a:lnSpc>
            </a:pPr>
            <a:r>
              <a:rPr lang="ta-IN" dirty="0" smtClean="0"/>
              <a:t>	பங்கேற்பாளர்களுக்கான சில குழுச் செயல்பாடுகள் கீழே  பரிந்துரைக்கப்பட்டுள்ளன.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இந்தப் பிரிவில் கொடுக்கப்பட்டுள்ள செயல்பாடுகள் பாடப்பொருள், கற்றல் இடர்ப்பாடுகள் மற்றும் கற்பிக்கும் முறைகள் பற்றிய ஆழ்ந்த புரிதலைப் பெற உதவும் வகையில் வடிவமைக்கப்பட்டுள்ளன. </a:t>
            </a:r>
          </a:p>
          <a:p>
            <a:pPr algn="just">
              <a:lnSpc>
                <a:spcPct val="150000"/>
              </a:lnSpc>
            </a:pPr>
            <a:endParaRPr lang="ta-IN" dirty="0" smtClean="0">
              <a:latin typeface="Arial Unicode MS" pitchFamily="34" charset="-128"/>
              <a:ea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	பங்கேற்பாளர்கள், பத்து  குழுக்களாக பிரிந்து, ஒவ்வொரு குழுவும் தொடக்க நிலைப் பாடப்புத்தகத்தில் கொடுக்கப்பட்டுள்ள கீழ்க்காணும் ஏதேனும்  ஒரு பாடத்தலைப்பைத் தெரிவுச் செய்து, </a:t>
            </a:r>
            <a:r>
              <a:rPr lang="ta-IN" dirty="0" smtClean="0"/>
              <a:t>பரிந்துரைக்கப்பட்டுள்ள செயல்பாடுகளை மேற்கொண்டு பகிர்ந்துகொள்ளவேண்டும். </a:t>
            </a:r>
            <a:endParaRPr lang="ta-IN" dirty="0" smtClean="0">
              <a:latin typeface="Arial Unicode MS" pitchFamily="34" charset="-128"/>
              <a:ea typeface="Arial Unicode MS" pitchFamily="34" charset="-128"/>
            </a:endParaRPr>
          </a:p>
          <a:p>
            <a:pPr algn="ctr"/>
            <a:endParaRPr lang="ta-IN" sz="2000" b="1" dirty="0" smtClean="0"/>
          </a:p>
          <a:p>
            <a:pPr algn="ctr"/>
            <a:endParaRPr lang="ta-IN" sz="2000" b="1" dirty="0" smtClean="0"/>
          </a:p>
          <a:p>
            <a:pPr algn="ctr"/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09600" y="457200"/>
          <a:ext cx="8229600" cy="6004371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8229600"/>
              </a:tblGrid>
              <a:tr h="100534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2000" dirty="0" smtClean="0">
                          <a:solidFill>
                            <a:schemeClr val="bg1"/>
                          </a:solidFill>
                          <a:cs typeface="+mn-cs"/>
                        </a:rPr>
                        <a:t>தொடக்க நிலை</a:t>
                      </a:r>
                      <a:r>
                        <a:rPr lang="ta-IN" sz="2000" baseline="0" dirty="0" smtClean="0">
                          <a:solidFill>
                            <a:schemeClr val="bg1"/>
                          </a:solidFill>
                          <a:cs typeface="+mn-cs"/>
                        </a:rPr>
                        <a:t> (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cs typeface="+mn-cs"/>
                        </a:rPr>
                        <a:t> PRIMARY) </a:t>
                      </a:r>
                      <a:r>
                        <a:rPr lang="ta-IN" sz="2000" dirty="0" smtClean="0">
                          <a:cs typeface="+mn-cs"/>
                        </a:rPr>
                        <a:t>பாடத் தலைப்புகள்</a:t>
                      </a:r>
                      <a:endParaRPr lang="en-US" sz="2000" dirty="0" smtClean="0"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20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cs typeface="+mn-cs"/>
                        </a:rPr>
                        <a:t>(இரண்டாம் பருவம்)</a:t>
                      </a:r>
                      <a:endParaRPr lang="en-US" sz="2000" dirty="0" smtClean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cs typeface="+mn-cs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ta-IN" sz="2000" dirty="0" smtClean="0">
                          <a:solidFill>
                            <a:schemeClr val="bg1"/>
                          </a:solidFill>
                          <a:cs typeface="+mn-cs"/>
                        </a:rPr>
                        <a:t>(இரண்டாம் வகுப்புமுதல் ஐந்தாம் வகுப்புவரை)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cs typeface="+mn-cs"/>
                        </a:rPr>
                        <a:t>   </a:t>
                      </a:r>
                      <a:endParaRPr lang="en-US" sz="2000" dirty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ta-IN" sz="2000" dirty="0" smtClean="0">
                          <a:cs typeface="+mn-cs"/>
                        </a:rPr>
                        <a:t>பாடத் தலைப்புகள்</a:t>
                      </a:r>
                      <a:endParaRPr lang="en-US" sz="2000" dirty="0">
                        <a:solidFill>
                          <a:srgbClr val="0070C0"/>
                        </a:solidFill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45">
                <a:tc>
                  <a:txBody>
                    <a:bodyPr/>
                    <a:lstStyle/>
                    <a:p>
                      <a:pPr algn="ctr"/>
                      <a:r>
                        <a:rPr lang="ta-IN" sz="2000" b="1" dirty="0" smtClean="0">
                          <a:solidFill>
                            <a:srgbClr val="E51B8E"/>
                          </a:solidFill>
                          <a:cs typeface="+mn-cs"/>
                        </a:rPr>
                        <a:t>அறிவியல்</a:t>
                      </a:r>
                      <a:endParaRPr lang="en-US" sz="2000" b="1" dirty="0">
                        <a:solidFill>
                          <a:srgbClr val="E51B8E"/>
                        </a:solidFill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73035">
                <a:tc>
                  <a:txBody>
                    <a:bodyPr/>
                    <a:lstStyle/>
                    <a:p>
                      <a:pPr algn="l"/>
                      <a:r>
                        <a:rPr lang="ta-IN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1. </a:t>
                      </a:r>
                      <a:r>
                        <a:rPr lang="ta-IN" sz="20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உணவு</a:t>
                      </a:r>
                      <a:r>
                        <a:rPr lang="ta-IN" sz="1600" b="1" dirty="0" smtClean="0">
                          <a:cs typeface="+mn-cs"/>
                        </a:rPr>
                        <a:t> </a:t>
                      </a:r>
                    </a:p>
                    <a:p>
                      <a:pPr algn="l"/>
                      <a:r>
                        <a:rPr lang="ta-IN" sz="1600" dirty="0" smtClean="0">
                          <a:cs typeface="+mn-cs"/>
                        </a:rPr>
                        <a:t>(உணவும்,</a:t>
                      </a:r>
                      <a:r>
                        <a:rPr lang="ta-IN" sz="1600" baseline="0" dirty="0" smtClean="0">
                          <a:cs typeface="+mn-cs"/>
                        </a:rPr>
                        <a:t> உடல் நலமும், உணவில் உள்ள ஊட்டச்சத்துகள் , சரிவிகித உணவு, ஒரு நாளுக்கான உணவு, உணவு பழக்கவழக்கங்கள், உணவு சமைக்கும் முறைகள், உணவு பாதுகாப்பு, உணவு கோபுரம்)</a:t>
                      </a:r>
                      <a:endParaRPr lang="ta-IN" sz="1600" dirty="0" smtClean="0"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534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20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2. நீர்</a:t>
                      </a:r>
                      <a:r>
                        <a:rPr lang="ta-IN" sz="2000" dirty="0" smtClean="0"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1600" dirty="0" smtClean="0">
                          <a:cs typeface="+mn-cs"/>
                        </a:rPr>
                        <a:t>(நீர் ஆதாரங்கள்,  நீர் சேமிப்பு , நீர் பாதுகாப்பு,</a:t>
                      </a:r>
                      <a:r>
                        <a:rPr lang="ta-IN" sz="1600" baseline="0" dirty="0" smtClean="0">
                          <a:cs typeface="+mn-cs"/>
                        </a:rPr>
                        <a:t> நீரின் மூன்று நிலைகள், நீர்  சுழற்சி, நீரின் மறுபயன்பாடு), </a:t>
                      </a:r>
                      <a:endParaRPr lang="en-US" sz="1600" dirty="0"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95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3. </a:t>
                      </a:r>
                      <a:r>
                        <a:rPr lang="ta-IN" sz="20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தாவரங்கள்</a:t>
                      </a:r>
                      <a:endParaRPr lang="ta-IN" sz="1800" b="1" dirty="0" smtClean="0">
                        <a:solidFill>
                          <a:srgbClr val="087E24"/>
                        </a:solidFill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1600" dirty="0" smtClean="0">
                          <a:cs typeface="+mn-cs"/>
                        </a:rPr>
                        <a:t>தாவரத்தின் அடிப்படை பாகங்கள், பணிகள், தாவரங்களின் வாழிடம், இலைகளின் பாகங்கள், பயன்கள்,   </a:t>
                      </a:r>
                      <a:r>
                        <a:rPr lang="ta-IN" sz="1600" baseline="0" dirty="0" smtClean="0">
                          <a:cs typeface="+mn-cs"/>
                        </a:rPr>
                        <a:t>ஒளிச் சேர்க்கை, மலரின் பாகங்கள், அழகுத் தாவரங்கள், உணவுத் தாவரங்கள்</a:t>
                      </a:r>
                      <a:endParaRPr lang="en-US" sz="1600" dirty="0" smtClean="0"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609600" y="381001"/>
            <a:ext cx="82296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a-IN" sz="2000" dirty="0" smtClean="0">
                <a:solidFill>
                  <a:srgbClr val="E51B8E"/>
                </a:solidFill>
                <a:latin typeface="Arial Unicode MS" pitchFamily="34" charset="-128"/>
                <a:ea typeface="Arial Unicode MS" pitchFamily="34" charset="-128"/>
              </a:rPr>
              <a:t>குழுச் செயல்பாடுகள்</a:t>
            </a:r>
            <a:endParaRPr lang="ta-IN" sz="1600" dirty="0" smtClean="0">
              <a:solidFill>
                <a:srgbClr val="E51B8E"/>
              </a:solidFill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974725" indent="-974725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ta-I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குழு.1 :	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சூழ்நிலையியல்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 / </a:t>
            </a:r>
            <a:r>
              <a:rPr lang="ta-IN" sz="1600" dirty="0" smtClean="0"/>
              <a:t>அறிவிய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லி</a:t>
            </a:r>
            <a:r>
              <a:rPr lang="ta-IN" sz="1600" dirty="0" smtClean="0"/>
              <a:t>ல்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ஒருங்கிணைந்த தன்மையை வெளிப்படுத்தக்கூடிய வகையில் பாடத்தலைப்பை மையமாகக் கொண்டு  மன வரைபடம் வரைதல்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974725" marR="0" lvl="0" indent="-97472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974725" lvl="0" indent="-974725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r>
              <a:rPr lang="ta-IN" sz="16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600" b="1" dirty="0" smtClean="0">
                <a:latin typeface="Arial Unicode MS" pitchFamily="34" charset="-128"/>
                <a:ea typeface="Arial Unicode MS" pitchFamily="34" charset="-128"/>
              </a:rPr>
              <a:t>2: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தேர்ந்தெடுக்கப்பட்ட பாடப்பொருளுக்கு அலகுத்திட்டம் தயார் செய்தல்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974725" marR="0" lvl="0" indent="-97472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lang="en-US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974725" lvl="0" indent="-974725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sz="16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600" b="1" dirty="0" smtClean="0">
                <a:latin typeface="Arial Unicode MS" pitchFamily="34" charset="-128"/>
                <a:ea typeface="Arial Unicode MS" pitchFamily="34" charset="-128"/>
              </a:rPr>
              <a:t>3: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சூழ்நிலையியல்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 / </a:t>
            </a:r>
            <a:r>
              <a:rPr lang="ta-IN" sz="1600" smtClean="0"/>
              <a:t>அறிவியல்</a:t>
            </a:r>
            <a:r>
              <a:rPr kumimoji="0" lang="ta-IN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பாடப்புத்தகத்தில் உள்ள உணவு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நீர்,</a:t>
            </a:r>
            <a:r>
              <a:rPr kumimoji="0" lang="ta-IN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ta-IN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தாவரங்கள், போக்குவரத்து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மற்றும் இருப்பிடம் போன்ற பாடப்பொருளுக்கு  ஏற்ப குழுச் செயல்திட்டம் வடிவமைக்கலாம்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மேலும் செயல்திட்டத்தை மதிப்பிட உதவும் கூறுகளை வடிவமைத்தல்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762000" y="228601"/>
            <a:ext cx="8001000" cy="6295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404813" lvl="0" indent="-404813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sz="15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500" b="1" dirty="0" smtClean="0">
                <a:latin typeface="Arial Unicode MS" pitchFamily="34" charset="-128"/>
                <a:ea typeface="Arial Unicode MS" pitchFamily="34" charset="-128"/>
              </a:rPr>
              <a:t>4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	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உங்களுடைய மாநிலம்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/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யூனியன் பிரதேச குழந்தைகளின் 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சூழ்நிலைக்கேற்ப </a:t>
            </a:r>
            <a:r>
              <a:rPr lang="ta-IN" sz="1500" dirty="0" smtClean="0">
                <a:latin typeface="Arial Unicode MS" pitchFamily="34" charset="-128"/>
                <a:ea typeface="Arial Unicode MS" pitchFamily="34" charset="-128"/>
              </a:rPr>
              <a:t>சூழ்நிலையியல்</a:t>
            </a:r>
            <a:r>
              <a:rPr lang="en-US" sz="1500" dirty="0" smtClean="0">
                <a:latin typeface="Arial Unicode MS" pitchFamily="34" charset="-128"/>
                <a:ea typeface="Arial Unicode MS" pitchFamily="34" charset="-128"/>
              </a:rPr>
              <a:t> / </a:t>
            </a:r>
            <a:r>
              <a:rPr lang="ta-IN" sz="1500" dirty="0" smtClean="0"/>
              <a:t>அறிவியல்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பாடப்புத்தகத்தில் இடம் 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பெற்றுள்ள பாடதலைப்புகளை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/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	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பாடப்பொருள்களைத் தெரிவு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செய்து அதை வழங்கும் 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முறைகளைப் பரிந்துரை செய்தல்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404813" marR="0" lvl="0" indent="-40481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914400" indent="-9144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84163" algn="l"/>
              </a:tabLst>
            </a:pPr>
            <a:r>
              <a:rPr lang="ta-IN" sz="15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500" b="1" dirty="0" smtClean="0">
                <a:latin typeface="Arial Unicode MS" pitchFamily="34" charset="-128"/>
                <a:ea typeface="Arial Unicode MS" pitchFamily="34" charset="-128"/>
              </a:rPr>
              <a:t>5  </a:t>
            </a:r>
            <a:r>
              <a:rPr lang="ta-IN" sz="1500" dirty="0" smtClean="0">
                <a:latin typeface="Arial Unicode MS" pitchFamily="34" charset="-128"/>
                <a:ea typeface="Arial Unicode MS" pitchFamily="34" charset="-128"/>
              </a:rPr>
              <a:t>மாணவர்களிடம் சமூக சிக்கல்களை /பிரச்சினைகளைப் பற்றிய விழிப்புணர்வு மற்றும் கூர் சிந்தனையை வளர்க்கும் பொருட்டு, சூழ்நிலையியல்</a:t>
            </a:r>
            <a:r>
              <a:rPr lang="en-US" sz="1500" dirty="0" smtClean="0">
                <a:latin typeface="Arial Unicode MS" pitchFamily="34" charset="-128"/>
                <a:ea typeface="Arial Unicode MS" pitchFamily="34" charset="-128"/>
              </a:rPr>
              <a:t> / </a:t>
            </a:r>
            <a:r>
              <a:rPr lang="ta-IN" sz="1500" dirty="0" smtClean="0"/>
              <a:t>அறிவியல்</a:t>
            </a:r>
            <a:r>
              <a:rPr lang="ta-IN" sz="1500" dirty="0" smtClean="0">
                <a:latin typeface="Arial Unicode MS" pitchFamily="34" charset="-128"/>
                <a:ea typeface="Arial Unicode MS" pitchFamily="34" charset="-128"/>
              </a:rPr>
              <a:t> பாடப்புத்தகத்தில் இடம் பெற்றுள்ள பாடதலைப்புகளை</a:t>
            </a:r>
            <a:r>
              <a:rPr lang="en-US" sz="1500" dirty="0" smtClean="0"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lang="ta-IN" sz="1500" dirty="0" smtClean="0">
                <a:latin typeface="Arial Unicode MS" pitchFamily="34" charset="-128"/>
                <a:ea typeface="Arial Unicode MS" pitchFamily="34" charset="-128"/>
              </a:rPr>
              <a:t>/</a:t>
            </a:r>
            <a:r>
              <a:rPr lang="en-US" sz="1500" dirty="0" smtClean="0"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lang="ta-IN" sz="1500" dirty="0" smtClean="0">
                <a:latin typeface="Arial Unicode MS" pitchFamily="34" charset="-128"/>
                <a:ea typeface="Arial Unicode MS" pitchFamily="34" charset="-128"/>
              </a:rPr>
              <a:t>பாடப்பொருள்களைத் தெரிவு செய்து அதை வழங்கும் முறைகளைப் பரிந்துரை செய்தல்</a:t>
            </a:r>
            <a:r>
              <a:rPr lang="en-US" sz="1500" dirty="0" smtClean="0">
                <a:latin typeface="Arial Unicode MS" pitchFamily="34" charset="-128"/>
                <a:ea typeface="Arial Unicode MS" pitchFamily="34" charset="-128"/>
              </a:rPr>
              <a:t>.</a:t>
            </a:r>
            <a:endParaRPr lang="ta-IN" sz="15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404813" indent="-404813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 startAt="5"/>
              <a:tabLst>
                <a:tab pos="284163" algn="l"/>
              </a:tabLst>
            </a:pPr>
            <a:endParaRPr lang="ta-IN" sz="15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914400" indent="-9144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sz="15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500" b="1" dirty="0" smtClean="0">
                <a:latin typeface="Arial Unicode MS" pitchFamily="34" charset="-128"/>
                <a:ea typeface="Arial Unicode MS" pitchFamily="34" charset="-128"/>
              </a:rPr>
              <a:t>6	 </a:t>
            </a:r>
            <a:r>
              <a:rPr lang="ta-IN" sz="1500" dirty="0" smtClean="0">
                <a:latin typeface="Arial Unicode MS" pitchFamily="34" charset="-128"/>
                <a:ea typeface="Arial Unicode MS" pitchFamily="34" charset="-128"/>
              </a:rPr>
              <a:t>சூழ்நிலையியல்</a:t>
            </a:r>
            <a:r>
              <a:rPr lang="en-US" sz="1500" dirty="0" smtClean="0">
                <a:latin typeface="Arial Unicode MS" pitchFamily="34" charset="-128"/>
                <a:ea typeface="Arial Unicode MS" pitchFamily="34" charset="-128"/>
              </a:rPr>
              <a:t> / </a:t>
            </a:r>
            <a:r>
              <a:rPr lang="ta-IN" sz="1500" dirty="0" smtClean="0"/>
              <a:t>அறிவியல்</a:t>
            </a:r>
            <a:r>
              <a:rPr lang="ta-IN" sz="1500" dirty="0" smtClean="0">
                <a:latin typeface="Arial Unicode MS" pitchFamily="34" charset="-128"/>
                <a:ea typeface="Arial Unicode MS" pitchFamily="34" charset="-128"/>
              </a:rPr>
              <a:t> பாடப்புத்தகத்தில் இடம் பெற்றுள்ள </a:t>
            </a:r>
            <a:r>
              <a:rPr lang="en-US" sz="1500" dirty="0" smtClean="0">
                <a:latin typeface="Arial Unicode MS" pitchFamily="34" charset="-128"/>
                <a:ea typeface="Arial Unicode MS" pitchFamily="34" charset="-128"/>
              </a:rPr>
              <a:t>    </a:t>
            </a:r>
            <a:r>
              <a:rPr lang="ta-IN" sz="1500" dirty="0" smtClean="0">
                <a:latin typeface="Arial Unicode MS" pitchFamily="34" charset="-128"/>
                <a:ea typeface="Arial Unicode MS" pitchFamily="34" charset="-128"/>
              </a:rPr>
              <a:t>பாடதலைப்புகளை/பாடப்பொருள்களைத் தெரிவு செய்து, அவற்றை  மாணவர்களின் அறிவைக் கட்டமைப்பதற்குரிய அடிப்படைக் கேள்விகளாக மாற்றியமைத்தல்.</a:t>
            </a:r>
          </a:p>
          <a:p>
            <a:pPr marL="404813" indent="-404813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84163" algn="l"/>
              </a:tabLst>
            </a:pPr>
            <a:endParaRPr lang="en-US" sz="1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990600"/>
            <a:ext cx="7696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sz="16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600" b="1" dirty="0" smtClean="0">
                <a:latin typeface="Arial Unicode MS" pitchFamily="34" charset="-128"/>
                <a:ea typeface="Arial Unicode MS" pitchFamily="34" charset="-128"/>
              </a:rPr>
              <a:t>7</a:t>
            </a:r>
            <a:r>
              <a:rPr lang="en-US" sz="1600" dirty="0" smtClean="0"/>
              <a:t>. </a:t>
            </a:r>
            <a:r>
              <a:rPr lang="ta-IN" sz="1600" dirty="0" smtClean="0"/>
              <a:t>குழந்தைகளின் வயதிற்கேற்ப, அவர்களின் அறிவியல் </a:t>
            </a:r>
            <a:r>
              <a:rPr lang="en-US" sz="1600" dirty="0" smtClean="0"/>
              <a:t>	</a:t>
            </a:r>
            <a:r>
              <a:rPr lang="ta-IN" sz="1600" dirty="0" smtClean="0"/>
              <a:t>பூர்வமான புரிதலை வெளிப்படுத்தக்கூடிய வாய்ப்புகள் </a:t>
            </a:r>
            <a:r>
              <a:rPr lang="en-US" sz="1600" dirty="0" smtClean="0"/>
              <a:t>	</a:t>
            </a:r>
            <a:r>
              <a:rPr lang="ta-IN" sz="1600" dirty="0" smtClean="0"/>
              <a:t>கொண்ட சூழ்நிலைகளை</a:t>
            </a:r>
            <a:r>
              <a:rPr lang="en-US" sz="1600" dirty="0" smtClean="0"/>
              <a:t>  </a:t>
            </a:r>
            <a:r>
              <a:rPr lang="ta-IN" sz="1600" dirty="0" smtClean="0"/>
              <a:t>கற்றல் கற்பித்தல் </a:t>
            </a:r>
            <a:r>
              <a:rPr lang="en-US" sz="1600" dirty="0" smtClean="0"/>
              <a:t>	</a:t>
            </a:r>
            <a:r>
              <a:rPr lang="ta-IN" sz="1600" dirty="0" smtClean="0"/>
              <a:t>செயல்பாடுகளில் வடிவமைத்தல்</a:t>
            </a:r>
            <a:r>
              <a:rPr lang="en-US" sz="1600" dirty="0" smtClean="0"/>
              <a:t>.</a:t>
            </a:r>
            <a:endParaRPr lang="ta-IN" sz="1600" dirty="0" smtClean="0"/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1600" dirty="0" smtClean="0"/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ta-IN" sz="1600" dirty="0" smtClean="0"/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sz="16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600" b="1" dirty="0" smtClean="0">
                <a:latin typeface="Arial Unicode MS" pitchFamily="34" charset="-128"/>
                <a:ea typeface="Arial Unicode MS" pitchFamily="34" charset="-128"/>
              </a:rPr>
              <a:t>8</a:t>
            </a:r>
            <a:r>
              <a:rPr lang="en-US" sz="1600" dirty="0" smtClean="0"/>
              <a:t>. </a:t>
            </a:r>
            <a:r>
              <a:rPr lang="ta-IN" sz="1600" dirty="0" smtClean="0"/>
              <a:t>கலையும் கைவண்ணமும் செயல்பாட்டில் பங்கேற்பதால் </a:t>
            </a:r>
            <a:r>
              <a:rPr lang="en-US" sz="1600" dirty="0" smtClean="0"/>
              <a:t>	</a:t>
            </a:r>
            <a:r>
              <a:rPr lang="ta-IN" sz="1600" dirty="0" smtClean="0"/>
              <a:t>குழந்தைகள் மகிழ்ச்சி அடைகின்றனர்</a:t>
            </a:r>
            <a:r>
              <a:rPr lang="en-US" sz="1600" dirty="0" smtClean="0"/>
              <a:t>.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சூழ்நிலையியல்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 / 	</a:t>
            </a:r>
            <a:r>
              <a:rPr lang="ta-IN" sz="1600" dirty="0" smtClean="0"/>
              <a:t>அறிவியல் </a:t>
            </a:r>
            <a:r>
              <a:rPr lang="en-US" sz="1600" dirty="0" smtClean="0"/>
              <a:t>	</a:t>
            </a:r>
            <a:r>
              <a:rPr lang="ta-IN" sz="1600" dirty="0" smtClean="0"/>
              <a:t>கற்றல் கற்பித்தலில் கலைக்கல்வியை </a:t>
            </a:r>
            <a:r>
              <a:rPr lang="en-US" sz="1600" dirty="0" smtClean="0"/>
              <a:t>		</a:t>
            </a:r>
            <a:r>
              <a:rPr lang="ta-IN" sz="1600" dirty="0" smtClean="0"/>
              <a:t>எவ்வாறு </a:t>
            </a:r>
            <a:r>
              <a:rPr lang="en-US" sz="1600" dirty="0" smtClean="0"/>
              <a:t>	</a:t>
            </a:r>
            <a:r>
              <a:rPr lang="ta-IN" sz="1600" dirty="0" smtClean="0"/>
              <a:t>ஒருங்கிணைக்கலாம்</a:t>
            </a:r>
            <a:r>
              <a:rPr lang="en-US" sz="1600" dirty="0" smtClean="0"/>
              <a:t>?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சூழ்நிலையியல்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 / 	</a:t>
            </a:r>
            <a:r>
              <a:rPr lang="ta-IN" sz="1600" dirty="0" smtClean="0"/>
              <a:t>அறிவியல் பாடப்புத்தகத்தில் </a:t>
            </a:r>
            <a:r>
              <a:rPr lang="en-US" sz="1600" dirty="0" smtClean="0"/>
              <a:t>	</a:t>
            </a:r>
            <a:r>
              <a:rPr lang="ta-IN" sz="1600" dirty="0" smtClean="0"/>
              <a:t>இது எவ்வகையில் </a:t>
            </a:r>
            <a:r>
              <a:rPr lang="en-US" sz="1600" dirty="0" smtClean="0"/>
              <a:t>	</a:t>
            </a:r>
            <a:r>
              <a:rPr lang="ta-IN" sz="1600" dirty="0" smtClean="0"/>
              <a:t>கொடுக்கப்பட்டுள்ளது</a:t>
            </a:r>
            <a:r>
              <a:rPr lang="en-US" sz="1600" dirty="0" smtClean="0"/>
              <a:t>?</a:t>
            </a:r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1600" dirty="0" smtClean="0"/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762000" y="381000"/>
            <a:ext cx="7696200" cy="6154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/>
              <a:t>  </a:t>
            </a: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1600" dirty="0" smtClean="0"/>
          </a:p>
          <a:p>
            <a:pPr marL="344488" lvl="1" indent="-3444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sz="16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600" b="1" dirty="0" smtClean="0">
                <a:latin typeface="Arial Unicode MS" pitchFamily="34" charset="-128"/>
                <a:ea typeface="Arial Unicode MS" pitchFamily="34" charset="-128"/>
              </a:rPr>
              <a:t>9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தொடக்கநிலை சூழ்நிலையியலின் வெவ்வேறு பாடத்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தலைப்புக்கேற்ற காட்சி கேள்வி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காணொலி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மின்னணு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பாடப்பொருள் போன்றவற்றைத் தேர்ந்தெடுத்து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அதனைச்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 	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 சூழ்நிலையியல்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 / </a:t>
            </a:r>
            <a:r>
              <a:rPr lang="ta-IN" sz="1600" dirty="0" smtClean="0"/>
              <a:t>அறிவியல்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பாடப்புத்தகத்துடன்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எவ்வாறு 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	 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இணைத்துக் 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கற்பிக்கலாம்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என்பதைக் கூறுக.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  </a:t>
            </a:r>
          </a:p>
          <a:p>
            <a:pPr marL="344488" lvl="1" indent="-3444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                 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இவற்றிற்கான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முழுமையான வலைத்தள முகவரிகளைக்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குறிப்பிட வேண்டும்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344488" lvl="1" indent="-34448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344488" lvl="1" indent="-3444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sz="16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600" b="1" dirty="0" smtClean="0">
                <a:latin typeface="Arial Unicode MS" pitchFamily="34" charset="-128"/>
                <a:ea typeface="Arial Unicode MS" pitchFamily="34" charset="-128"/>
              </a:rPr>
              <a:t>10. 	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 சூழ்நிலையியல்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 / </a:t>
            </a:r>
            <a:r>
              <a:rPr lang="ta-IN" sz="1600" dirty="0" smtClean="0"/>
              <a:t>அறிவியல்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பாடப்புத்தகத்தில் உள்ள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பாடத்தலைப்பைத் தேர்வு செய்து, அதிலுள்ள பல்வேறு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கருத்துகளைப் பார்வைத்திறன்  மற்றும் செவித்திறன்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குறைபாடு உள்ள குழந்தைகள் புரிந்துகொள்ள உங்களால்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எவ்வாறு உதவமுடியும்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என்பதைக் கூறுக.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344488" lvl="1" indent="-3444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ta-I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391</TotalTime>
  <Words>133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Radhamani J</dc:creator>
  <cp:lastModifiedBy>System16</cp:lastModifiedBy>
  <cp:revision>65</cp:revision>
  <dcterms:created xsi:type="dcterms:W3CDTF">2006-08-16T00:00:00Z</dcterms:created>
  <dcterms:modified xsi:type="dcterms:W3CDTF">2019-10-04T11:33:58Z</dcterms:modified>
</cp:coreProperties>
</file>